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45"/>
    <a:srgbClr val="567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8" d="100"/>
          <a:sy n="118" d="100"/>
        </p:scale>
        <p:origin x="-31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A86C3-3E87-4720-AB3B-5E26948B662B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3D6B1-A1EB-4433-ADB3-71027C98ED0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154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3D6B1-A1EB-4433-ADB3-71027C98ED0D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509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77D7A5D-869D-EE56-BF0B-40A23F59E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xmlns="" id="{F9C8A230-3748-08A5-00FD-F78FCC9C9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D3FD56DD-3C5F-2F8A-2687-5475C5825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C8E38F6E-6F99-C09D-3751-11B57CF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E0AE56EA-8890-BDE0-29EB-237C7576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9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E3A04C32-5350-4779-2042-C48B6A0B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xmlns="" id="{858C6AA9-9494-4E72-300E-DE004D13C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74F937DA-341D-DC1B-45E6-C626E5C7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2FF74AED-A01A-EBC2-B6E3-DCA3DD2E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E71F6078-6712-0FA7-68EF-DB37A67C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40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xmlns="" id="{BC702651-9BC0-B09A-6AA5-2EE8D02C9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xmlns="" id="{192F62E9-9872-66E4-498B-1EF7035D6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1788211C-946B-C55A-94C5-79235001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3222DDFB-35BA-FB48-1243-4874D08A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4C39C2ED-EFEF-E5D4-5C08-D0F4A89A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341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C77C8199-EC16-2CB3-70BA-97FC26CB4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5DB59EE7-1828-8D09-2A03-D624312A8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061C16F5-14A1-775A-3FB2-72F88DC0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DD2D2313-838A-FC73-AFC2-0866DC09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63BBA58A-40BA-1A2A-2F48-81A02BB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62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5CDFAD21-2A98-A551-FA45-CA9C0A6F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1205C030-2A04-AD7E-09E7-8E25E1D2C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6B35E97A-B7EB-B2DC-1F7A-1D1B0784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B6F6D367-6ACD-4CAF-5078-DC82597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1A3F9FF2-DD24-B5C4-03B6-2C709421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776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B2B08D63-B9B2-E276-BAE5-F82CEE07F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A04AD6A9-2A1A-297F-9B09-E29BF575E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xmlns="" id="{F8A6C8B4-F541-BA34-CF4C-8EBCBCE42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DD690ECC-AC33-478F-8162-19CC78C8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34284541-03C3-B4E5-004F-705FC554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D47D60CA-F5A7-A102-95CD-7EBFCF96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907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2B93F06A-2E07-4296-1EC5-6A9261E3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9D2BB48B-795F-4F7C-532A-58A8FB54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xmlns="" id="{8369DCAC-3F4A-40CF-C05C-DCA2030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xmlns="" id="{7510C429-90AF-3765-D9AF-0516A2394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xmlns="" id="{7C22A69C-4724-89EB-877A-820DC7871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xmlns="" id="{BE66A46C-2099-8277-BD0F-B5CAE8E6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xmlns="" id="{DDF524C0-AD7C-82DC-D918-11812AEB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xmlns="" id="{05907489-8F2B-B601-35AB-D0A354D4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9862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441F91C0-0551-DB1F-0A4F-A7F3C212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xmlns="" id="{E692A632-E4DA-5387-94C2-3BE8C4F3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xmlns="" id="{18279BF4-17AA-D74E-5985-ABB7F7D5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xmlns="" id="{598EC046-C156-E994-A733-7D0DE6B4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218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xmlns="" id="{E74EE7ED-C4D0-A03D-14FF-E72D6BFE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xmlns="" id="{E2C12166-72AB-4368-D293-C1579CA3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xmlns="" id="{FFF7010D-4998-A608-72A6-B576A8C6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231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6774BCC2-8C42-6A2A-9C12-BF7BC7B7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12AADC76-332B-0245-C885-B5A6A4E15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xmlns="" id="{4E522260-EA81-D386-E8D1-5AC487F9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48C46FE8-EFD2-5FE1-CC9F-59453508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A67ABCD9-93CB-86E7-BC08-5D12363B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4365EFB6-300B-7C8E-CF4F-938BB175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68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8AB0CB3-E743-B0D3-B6CD-6DF21FB8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xmlns="" id="{D7F0866C-4F49-7DFC-FEEB-1C42F1B96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xmlns="" id="{CB6BCB3A-0767-09B7-ACCB-FAC183950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xmlns="" id="{CCA7CD0F-D231-E41C-00A7-F66BBE87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xmlns="" id="{BB2E5A7E-D3FC-B968-3F2B-8D9B936F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xmlns="" id="{84476E97-3DD8-4C3C-092D-CED18484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112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xmlns="" id="{074F0296-13F8-782A-42D2-D10803DD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xmlns="" id="{6274327D-A927-6858-E5AD-33C90D57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xmlns="" id="{06FEF308-049B-3C8D-40FC-72AD28C7B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AE0068-0FD2-47C2-A988-C2610DE65A71}" type="datetimeFigureOut">
              <a:rPr lang="ca-ES" smtClean="0"/>
              <a:t>3/9/2025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xmlns="" id="{A0ED73F8-EF3B-B56D-D8C5-C15AC8776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xmlns="" id="{C9C65CE0-C392-0C7E-6CB3-592378A47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7E5F1-D310-45F8-A38E-1DBF1B9E461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47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librestex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C20B2AB0-2477-4249-7AB8-7489B051CD2A}"/>
              </a:ext>
            </a:extLst>
          </p:cNvPr>
          <p:cNvGrpSpPr/>
          <p:nvPr/>
        </p:nvGrpSpPr>
        <p:grpSpPr>
          <a:xfrm>
            <a:off x="827571" y="1111151"/>
            <a:ext cx="10536859" cy="5352883"/>
            <a:chOff x="827571" y="1111151"/>
            <a:chExt cx="10536859" cy="5352883"/>
          </a:xfrm>
        </p:grpSpPr>
        <p:pic>
          <p:nvPicPr>
            <p:cNvPr id="4" name="Imagen 2" descr="Logotipo">
              <a:extLst>
                <a:ext uri="{FF2B5EF4-FFF2-40B4-BE49-F238E27FC236}">
                  <a16:creationId xmlns:a16="http://schemas.microsoft.com/office/drawing/2014/main" xmlns="" id="{9B91C6E1-2A72-8C5F-9760-211AB0DA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849" y="3536038"/>
              <a:ext cx="3194302" cy="2927996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8464F73B-2684-9A93-31F5-393F0BAA6DC4}"/>
                </a:ext>
              </a:extLst>
            </p:cNvPr>
            <p:cNvSpPr txBox="1"/>
            <p:nvPr/>
          </p:nvSpPr>
          <p:spPr>
            <a:xfrm>
              <a:off x="827571" y="1111151"/>
              <a:ext cx="1053685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6600" dirty="0">
                  <a:solidFill>
                    <a:srgbClr val="1D2E45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MANUAL PER REALITZAR </a:t>
              </a:r>
            </a:p>
            <a:p>
              <a:pPr algn="ctr"/>
              <a:r>
                <a:rPr lang="es-ES" sz="6600" dirty="0">
                  <a:solidFill>
                    <a:srgbClr val="1D2E45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RESERVES</a:t>
              </a:r>
              <a:endParaRPr lang="ca-ES" sz="6600" dirty="0">
                <a:solidFill>
                  <a:srgbClr val="1D2E45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68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>
            <a:extLst>
              <a:ext uri="{FF2B5EF4-FFF2-40B4-BE49-F238E27FC236}">
                <a16:creationId xmlns:a16="http://schemas.microsoft.com/office/drawing/2014/main" xmlns="" id="{8D45FFE5-FA38-F817-3F12-98C33F1B2E7C}"/>
              </a:ext>
            </a:extLst>
          </p:cNvPr>
          <p:cNvSpPr txBox="1"/>
          <p:nvPr/>
        </p:nvSpPr>
        <p:spPr>
          <a:xfrm>
            <a:off x="2403485" y="871068"/>
            <a:ext cx="64960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Poppins" panose="00000500000000000000" pitchFamily="2" charset="0"/>
                <a:cs typeface="Poppins" panose="00000500000000000000" pitchFamily="2" charset="0"/>
              </a:rPr>
              <a:t>11.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 seleccionar efectuar el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pagament amb targeta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la plataforma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redirigeix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 la pàgina bancària on fer el pagament.</a:t>
            </a:r>
            <a:b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cop tramitat correctament, la comanda ja estarà confirmada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i aquesta serà </a:t>
            </a:r>
            <a:r>
              <a:rPr lang="ca-ES" sz="1400" u="sng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enviada </a:t>
            </a:r>
            <a:r>
              <a:rPr lang="ca-ES" sz="1400" b="1" u="sng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centre </a:t>
            </a:r>
            <a:r>
              <a:rPr lang="ca-ES" sz="1400" u="sng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educatiu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ca-E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ca-ES" dirty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xmlns="" id="{77580FAC-3222-9548-9E66-B7303F3E4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3" r="1263" b="3320"/>
          <a:stretch/>
        </p:blipFill>
        <p:spPr>
          <a:xfrm>
            <a:off x="2403485" y="1915726"/>
            <a:ext cx="6836667" cy="40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A108774-03CA-38DE-3DBC-2BF2886E2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89" y="1770761"/>
            <a:ext cx="107291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 </a:t>
            </a:r>
            <a:r>
              <a:rPr lang="es-ES" sz="2400" dirty="0" err="1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qualsevol</a:t>
            </a: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2400" dirty="0" err="1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dubte</a:t>
            </a: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ES" sz="2400" dirty="0" err="1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incidència</a:t>
            </a: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consulta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contactar </a:t>
            </a:r>
            <a:r>
              <a:rPr lang="es-ES" sz="2400" dirty="0" err="1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amb</a:t>
            </a:r>
            <a:r>
              <a:rPr lang="es-ES" sz="2400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Llibres Text:</a:t>
            </a:r>
          </a:p>
          <a:p>
            <a:pPr algn="ctr"/>
            <a:endParaRPr lang="es-ES" dirty="0">
              <a:solidFill>
                <a:srgbClr val="1D2E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972527427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1D2E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consulta@llibrestext.com</a:t>
            </a:r>
            <a:endParaRPr lang="ca-ES" b="1" dirty="0">
              <a:solidFill>
                <a:srgbClr val="1D2E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n 2" descr="Logotipo">
            <a:extLst>
              <a:ext uri="{FF2B5EF4-FFF2-40B4-BE49-F238E27FC236}">
                <a16:creationId xmlns:a16="http://schemas.microsoft.com/office/drawing/2014/main" xmlns="" id="{3043E77B-95E0-3DA0-AF62-8A454C97A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24" y="4706315"/>
            <a:ext cx="1544552" cy="14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5FE1DAC4-3A98-9EFD-B4E0-F38CBC66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02" y="854962"/>
            <a:ext cx="5153322" cy="721290"/>
          </a:xfrm>
        </p:spPr>
        <p:txBody>
          <a:bodyPr numCol="1" anchor="t">
            <a:normAutofit fontScale="90000"/>
          </a:bodyPr>
          <a:lstStyle/>
          <a:p>
            <a:pPr>
              <a:lnSpc>
                <a:spcPts val="1900"/>
              </a:lnSpc>
            </a:pPr>
            <a: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1. Accediu a la pàgina web </a:t>
            </a:r>
            <a: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www.llibrestext.com</a:t>
            </a:r>
            <a: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</a:rPr>
              <a:t/>
            </a:r>
            <a:b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ca-ES" sz="1600" noProof="0" dirty="0">
                <a:latin typeface="Poppins" panose="00000500000000000000" pitchFamily="2" charset="0"/>
                <a:cs typeface="Poppins" panose="00000500000000000000" pitchFamily="2" charset="0"/>
              </a:rPr>
              <a:t>I entreu a l’apartat </a:t>
            </a:r>
            <a: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‘RESERVES’</a:t>
            </a:r>
            <a:r>
              <a:rPr lang="ca-ES" sz="900" b="1" noProof="0" dirty="0"/>
              <a:t/>
            </a:r>
            <a:br>
              <a:rPr lang="ca-ES" sz="900" b="1" noProof="0" dirty="0"/>
            </a:br>
            <a:endParaRPr lang="ca-ES" sz="1800" noProof="0" dirty="0">
              <a:latin typeface="+mn-lt"/>
            </a:endParaRPr>
          </a:p>
        </p:txBody>
      </p:sp>
      <p:pic>
        <p:nvPicPr>
          <p:cNvPr id="18" name="Imatge 17">
            <a:extLst>
              <a:ext uri="{FF2B5EF4-FFF2-40B4-BE49-F238E27FC236}">
                <a16:creationId xmlns:a16="http://schemas.microsoft.com/office/drawing/2014/main" xmlns="" id="{74E13183-829F-1D40-785E-23D7E1AA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12" y="1978546"/>
            <a:ext cx="5672157" cy="3820556"/>
          </a:xfrm>
          <a:prstGeom prst="rect">
            <a:avLst/>
          </a:prstGeom>
        </p:spPr>
      </p:pic>
      <p:pic>
        <p:nvPicPr>
          <p:cNvPr id="22" name="Gràfic 21" descr="Arrow Up with solid fill">
            <a:extLst>
              <a:ext uri="{FF2B5EF4-FFF2-40B4-BE49-F238E27FC236}">
                <a16:creationId xmlns:a16="http://schemas.microsoft.com/office/drawing/2014/main" xmlns="" id="{F3D5F074-DA02-4475-A1ED-B3D843B03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31329">
            <a:off x="2396573" y="2172189"/>
            <a:ext cx="469964" cy="469964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8CF81-02E0-CB53-8294-EBF260FFA60F}"/>
              </a:ext>
            </a:extLst>
          </p:cNvPr>
          <p:cNvGrpSpPr/>
          <p:nvPr/>
        </p:nvGrpSpPr>
        <p:grpSpPr>
          <a:xfrm>
            <a:off x="6031974" y="854962"/>
            <a:ext cx="5672157" cy="5148075"/>
            <a:chOff x="6312957" y="420624"/>
            <a:chExt cx="5672157" cy="5148075"/>
          </a:xfrm>
        </p:grpSpPr>
        <p:pic>
          <p:nvPicPr>
            <p:cNvPr id="16" name="Imatge 15">
              <a:extLst>
                <a:ext uri="{FF2B5EF4-FFF2-40B4-BE49-F238E27FC236}">
                  <a16:creationId xmlns:a16="http://schemas.microsoft.com/office/drawing/2014/main" xmlns="" id="{A1A810C1-6D57-771D-6D32-120CE8ADE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2957" y="1593408"/>
              <a:ext cx="5672157" cy="3897949"/>
            </a:xfrm>
            <a:prstGeom prst="rect">
              <a:avLst/>
            </a:prstGeom>
          </p:spPr>
        </p:pic>
        <p:sp>
          <p:nvSpPr>
            <p:cNvPr id="20" name="QuadreDeText 19">
              <a:extLst>
                <a:ext uri="{FF2B5EF4-FFF2-40B4-BE49-F238E27FC236}">
                  <a16:creationId xmlns:a16="http://schemas.microsoft.com/office/drawing/2014/main" xmlns="" id="{3297671E-229D-1EFF-B3BD-49A376EF9A85}"/>
                </a:ext>
              </a:extLst>
            </p:cNvPr>
            <p:cNvSpPr txBox="1">
              <a:spLocks/>
            </p:cNvSpPr>
            <p:nvPr/>
          </p:nvSpPr>
          <p:spPr>
            <a:xfrm>
              <a:off x="6513578" y="420624"/>
              <a:ext cx="502769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400" b="1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2. </a:t>
              </a:r>
              <a:r>
                <a:rPr lang="ca-ES" sz="14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Dins de </a:t>
              </a:r>
              <a:r>
                <a:rPr lang="ca-ES" sz="1400" b="1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RESERVES</a:t>
              </a:r>
              <a:r>
                <a:rPr lang="ca-ES" sz="14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, </a:t>
              </a:r>
              <a:r>
                <a:rPr lang="ca-ES" sz="1400" dirty="0">
                  <a:latin typeface="Poppins" panose="00000500000000000000" pitchFamily="2" charset="0"/>
                  <a:cs typeface="Poppins" panose="00000500000000000000" pitchFamily="2" charset="0"/>
                </a:rPr>
                <a:t>s’ha de crear</a:t>
              </a:r>
              <a:r>
                <a:rPr lang="ca-ES" sz="14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 un compte nou si és el primer cop o bé iniciar sessió si ja s’ha accedit en altres ocasions. </a:t>
              </a:r>
              <a:endParaRPr lang="ca-ES" sz="14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4" name="Gràfic 23" descr="Arrow Up with solid fill">
              <a:extLst>
                <a:ext uri="{FF2B5EF4-FFF2-40B4-BE49-F238E27FC236}">
                  <a16:creationId xmlns:a16="http://schemas.microsoft.com/office/drawing/2014/main" xmlns="" id="{1D21636B-BD99-A74F-2026-F4A1809F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42404">
              <a:off x="7204311" y="4960485"/>
              <a:ext cx="608214" cy="608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27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B65C5A7D-6D22-E2C9-5CFB-5D237958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866" y="458735"/>
            <a:ext cx="4557665" cy="696533"/>
          </a:xfrm>
        </p:spPr>
        <p:txBody>
          <a:bodyPr>
            <a:normAutofit fontScale="90000"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2.1.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Omplir els camps amb les vostres dades.</a:t>
            </a:r>
            <a:r>
              <a:rPr lang="ca-ES" sz="1800" noProof="0" dirty="0">
                <a:latin typeface="+mn-lt"/>
              </a:rPr>
              <a:t/>
            </a:r>
            <a:br>
              <a:rPr lang="ca-ES" sz="1800" noProof="0" dirty="0">
                <a:latin typeface="+mn-lt"/>
              </a:rPr>
            </a:br>
            <a:endParaRPr lang="ca-ES" sz="1800" noProof="0" dirty="0">
              <a:latin typeface="+mn-lt"/>
            </a:endParaRP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xmlns="" id="{A6D7F2F7-2FD4-E292-6FAC-96ED77B83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82"/>
          <a:stretch/>
        </p:blipFill>
        <p:spPr>
          <a:xfrm>
            <a:off x="950613" y="1450048"/>
            <a:ext cx="4150173" cy="269644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xmlns="" id="{632B6186-F9C2-2065-0A70-381E64C9F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902" y="4146488"/>
            <a:ext cx="2746884" cy="1367072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xmlns="" id="{1CDE79EE-5DD1-2F7D-CD52-FE2196656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4" y="5513560"/>
            <a:ext cx="2232787" cy="451646"/>
          </a:xfrm>
          <a:prstGeom prst="rect">
            <a:avLst/>
          </a:prstGeom>
        </p:spPr>
      </p:pic>
      <p:sp>
        <p:nvSpPr>
          <p:cNvPr id="17" name="QuadreDeText 16">
            <a:extLst>
              <a:ext uri="{FF2B5EF4-FFF2-40B4-BE49-F238E27FC236}">
                <a16:creationId xmlns:a16="http://schemas.microsoft.com/office/drawing/2014/main" xmlns="" id="{2B369E39-704B-C7F4-64BF-342C6B8A68F9}"/>
              </a:ext>
            </a:extLst>
          </p:cNvPr>
          <p:cNvSpPr txBox="1"/>
          <p:nvPr/>
        </p:nvSpPr>
        <p:spPr>
          <a:xfrm>
            <a:off x="296500" y="6015408"/>
            <a:ext cx="4557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IMPORTANT: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marcar sempre he llegit i accepto la política de privacitat!</a:t>
            </a:r>
          </a:p>
        </p:txBody>
      </p:sp>
      <p:pic>
        <p:nvPicPr>
          <p:cNvPr id="18" name="Imatge 17">
            <a:extLst>
              <a:ext uri="{FF2B5EF4-FFF2-40B4-BE49-F238E27FC236}">
                <a16:creationId xmlns:a16="http://schemas.microsoft.com/office/drawing/2014/main" xmlns="" id="{4E98D47A-2EC3-DCD1-8B5E-8B400D362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784" y="1397244"/>
            <a:ext cx="5913078" cy="4063512"/>
          </a:xfrm>
          <a:prstGeom prst="rect">
            <a:avLst/>
          </a:prstGeom>
        </p:spPr>
      </p:pic>
      <p:sp>
        <p:nvSpPr>
          <p:cNvPr id="20" name="QuadreDeText 19">
            <a:extLst>
              <a:ext uri="{FF2B5EF4-FFF2-40B4-BE49-F238E27FC236}">
                <a16:creationId xmlns:a16="http://schemas.microsoft.com/office/drawing/2014/main" xmlns="" id="{A5858505-D77B-BF7E-C547-31A4FF5F6871}"/>
              </a:ext>
            </a:extLst>
          </p:cNvPr>
          <p:cNvSpPr txBox="1"/>
          <p:nvPr/>
        </p:nvSpPr>
        <p:spPr>
          <a:xfrm>
            <a:off x="5985565" y="458735"/>
            <a:ext cx="4963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Un cop creat el compte,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iniciar sessió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amb el vostre correu electrònic i contrasenya.  </a:t>
            </a:r>
          </a:p>
        </p:txBody>
      </p:sp>
      <p:pic>
        <p:nvPicPr>
          <p:cNvPr id="22" name="Gràfic 21" descr="Arrow Up with solid fill">
            <a:extLst>
              <a:ext uri="{FF2B5EF4-FFF2-40B4-BE49-F238E27FC236}">
                <a16:creationId xmlns:a16="http://schemas.microsoft.com/office/drawing/2014/main" xmlns="" id="{F129A476-2D71-726C-129A-6815AF3230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30460">
            <a:off x="9566042" y="4693145"/>
            <a:ext cx="544114" cy="54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1420E4E9-651F-DFEE-28D1-A0F06941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5" y="303568"/>
            <a:ext cx="5039228" cy="793719"/>
          </a:xfrm>
        </p:spPr>
        <p:txBody>
          <a:bodyPr>
            <a:norm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4.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Un cop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dins del vostre usuari s’ha de seleccionar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nova comanda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pic>
        <p:nvPicPr>
          <p:cNvPr id="5" name="Contenidor de contingut 4">
            <a:extLst>
              <a:ext uri="{FF2B5EF4-FFF2-40B4-BE49-F238E27FC236}">
                <a16:creationId xmlns:a16="http://schemas.microsoft.com/office/drawing/2014/main" xmlns="" id="{B8829A38-3306-758E-8EAC-BF8BBD65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5" y="1097287"/>
            <a:ext cx="5558085" cy="3678204"/>
          </a:xfrm>
        </p:spPr>
      </p:pic>
      <p:pic>
        <p:nvPicPr>
          <p:cNvPr id="7" name="Gràfic 6" descr="Arrow Up with solid fill">
            <a:extLst>
              <a:ext uri="{FF2B5EF4-FFF2-40B4-BE49-F238E27FC236}">
                <a16:creationId xmlns:a16="http://schemas.microsoft.com/office/drawing/2014/main" xmlns="" id="{E1543F1B-8BF7-D8E8-F960-FA4106668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99331">
            <a:off x="2283304" y="2979915"/>
            <a:ext cx="529403" cy="529403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xmlns="" id="{339B5F5A-0B87-9B5D-C4C3-605B4E76E692}"/>
              </a:ext>
            </a:extLst>
          </p:cNvPr>
          <p:cNvSpPr txBox="1"/>
          <p:nvPr/>
        </p:nvSpPr>
        <p:spPr>
          <a:xfrm>
            <a:off x="5994079" y="331191"/>
            <a:ext cx="55669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5. 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Buscar el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v</a:t>
            </a:r>
            <a:r>
              <a:rPr lang="ca-ES" sz="14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ostre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 centre, posar el codi facilitat pel centre i omplir les dades restants.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Tot seguit, clicar </a:t>
            </a:r>
            <a:r>
              <a:rPr lang="ca-ES" sz="1400" b="1" dirty="0">
                <a:latin typeface="Poppins" panose="00000500000000000000" pitchFamily="2" charset="0"/>
                <a:cs typeface="Poppins" panose="00000500000000000000" pitchFamily="2" charset="0"/>
              </a:rPr>
              <a:t>alta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400" b="1" dirty="0">
                <a:latin typeface="Poppins" panose="00000500000000000000" pitchFamily="2" charset="0"/>
                <a:cs typeface="Poppins" panose="00000500000000000000" pitchFamily="2" charset="0"/>
              </a:rPr>
              <a:t>nova comanda.</a:t>
            </a:r>
            <a:endParaRPr lang="ca-ES" sz="1400" b="1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7CF45272-2271-E7F7-943E-DBD0AE2651DE}"/>
              </a:ext>
            </a:extLst>
          </p:cNvPr>
          <p:cNvGrpSpPr/>
          <p:nvPr/>
        </p:nvGrpSpPr>
        <p:grpSpPr>
          <a:xfrm>
            <a:off x="6706979" y="1069855"/>
            <a:ext cx="4694805" cy="5666248"/>
            <a:chOff x="6963011" y="761984"/>
            <a:chExt cx="4694805" cy="5666248"/>
          </a:xfrm>
        </p:grpSpPr>
        <p:pic>
          <p:nvPicPr>
            <p:cNvPr id="9" name="Imatge 8">
              <a:extLst>
                <a:ext uri="{FF2B5EF4-FFF2-40B4-BE49-F238E27FC236}">
                  <a16:creationId xmlns:a16="http://schemas.microsoft.com/office/drawing/2014/main" xmlns="" id="{C5D777A6-93ED-539F-9250-98F89DBF8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05"/>
            <a:stretch/>
          </p:blipFill>
          <p:spPr>
            <a:xfrm>
              <a:off x="6963011" y="761984"/>
              <a:ext cx="4694805" cy="3563554"/>
            </a:xfrm>
            <a:prstGeom prst="rect">
              <a:avLst/>
            </a:prstGeom>
          </p:spPr>
        </p:pic>
        <p:pic>
          <p:nvPicPr>
            <p:cNvPr id="11" name="Imatge 10">
              <a:extLst>
                <a:ext uri="{FF2B5EF4-FFF2-40B4-BE49-F238E27FC236}">
                  <a16:creationId xmlns:a16="http://schemas.microsoft.com/office/drawing/2014/main" xmlns="" id="{5C57D9E1-6A5C-15E9-9CA2-2F5BAA5D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556" b="16199"/>
            <a:stretch/>
          </p:blipFill>
          <p:spPr>
            <a:xfrm>
              <a:off x="7650049" y="4325538"/>
              <a:ext cx="3320727" cy="2102694"/>
            </a:xfrm>
            <a:prstGeom prst="rect">
              <a:avLst/>
            </a:prstGeom>
          </p:spPr>
        </p:pic>
        <p:pic>
          <p:nvPicPr>
            <p:cNvPr id="14" name="Gràfic 13" descr="Arrow Up with solid fill">
              <a:extLst>
                <a:ext uri="{FF2B5EF4-FFF2-40B4-BE49-F238E27FC236}">
                  <a16:creationId xmlns:a16="http://schemas.microsoft.com/office/drawing/2014/main" xmlns="" id="{CC210FBF-83A4-B81A-C57B-2F3099461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275190" y="5580108"/>
              <a:ext cx="529403" cy="52940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B297A63-B14C-1D7C-ADEC-B141B7E9CD4D}"/>
                </a:ext>
              </a:extLst>
            </p:cNvPr>
            <p:cNvSpPr/>
            <p:nvPr/>
          </p:nvSpPr>
          <p:spPr>
            <a:xfrm>
              <a:off x="7681921" y="1191911"/>
              <a:ext cx="380375" cy="135802"/>
            </a:xfrm>
            <a:prstGeom prst="rect">
              <a:avLst/>
            </a:prstGeom>
            <a:solidFill>
              <a:srgbClr val="5672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noProof="0" dirty="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78BFC032-736B-0D5A-6ADF-CF174907D9F9}"/>
                </a:ext>
              </a:extLst>
            </p:cNvPr>
            <p:cNvSpPr/>
            <p:nvPr/>
          </p:nvSpPr>
          <p:spPr>
            <a:xfrm>
              <a:off x="7899400" y="2508250"/>
              <a:ext cx="292100" cy="13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00" dirty="0">
                  <a:solidFill>
                    <a:schemeClr val="tx1"/>
                  </a:solidFill>
                </a:rPr>
                <a:t>XXX</a:t>
              </a:r>
              <a:endParaRPr lang="ca-ES" sz="5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10939414-36D9-40D9-0972-D4C0C03ECCBB}"/>
                </a:ext>
              </a:extLst>
            </p:cNvPr>
            <p:cNvSpPr/>
            <p:nvPr/>
          </p:nvSpPr>
          <p:spPr>
            <a:xfrm>
              <a:off x="7872108" y="2856799"/>
              <a:ext cx="292100" cy="13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500" dirty="0">
                  <a:solidFill>
                    <a:schemeClr val="tx1"/>
                  </a:solidFill>
                </a:rPr>
                <a:t>XXX</a:t>
              </a:r>
              <a:endParaRPr lang="ca-ES" sz="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18">
            <a:extLst>
              <a:ext uri="{FF2B5EF4-FFF2-40B4-BE49-F238E27FC236}">
                <a16:creationId xmlns:a16="http://schemas.microsoft.com/office/drawing/2014/main" xmlns="" id="{964E90A7-8A14-1FEA-B097-88D698CEEF9E}"/>
              </a:ext>
            </a:extLst>
          </p:cNvPr>
          <p:cNvSpPr/>
          <p:nvPr/>
        </p:nvSpPr>
        <p:spPr>
          <a:xfrm>
            <a:off x="1122625" y="1558539"/>
            <a:ext cx="380375" cy="135802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35449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88B2108C-11D9-58B1-3F9A-9952EE66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54" y="165949"/>
            <a:ext cx="4492774" cy="657917"/>
          </a:xfrm>
        </p:spPr>
        <p:txBody>
          <a:bodyPr>
            <a:no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sz="14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Selecci</a:t>
            </a:r>
            <a:r>
              <a:rPr lang="ca-ES" sz="1400" dirty="0" err="1">
                <a:latin typeface="Poppins" panose="00000500000000000000" pitchFamily="2" charset="0"/>
                <a:cs typeface="Poppins" panose="00000500000000000000" pitchFamily="2" charset="0"/>
              </a:rPr>
              <a:t>onar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 els llibres que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es necessiten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, i revisar que la tria és correcte. Un cop fet, clicar </a:t>
            </a:r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afegir a la cistella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pic>
        <p:nvPicPr>
          <p:cNvPr id="5" name="Contenidor de contingut 4">
            <a:extLst>
              <a:ext uri="{FF2B5EF4-FFF2-40B4-BE49-F238E27FC236}">
                <a16:creationId xmlns:a16="http://schemas.microsoft.com/office/drawing/2014/main" xmlns="" id="{2C71B5B7-5C9E-6520-674D-E695C1168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55" y="950614"/>
            <a:ext cx="4353622" cy="3139841"/>
          </a:xfr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51202AF2-1FFF-12DD-4E49-2A5509CE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472"/>
          <a:stretch/>
        </p:blipFill>
        <p:spPr>
          <a:xfrm>
            <a:off x="493559" y="4090455"/>
            <a:ext cx="4036749" cy="2601596"/>
          </a:xfrm>
          <a:prstGeom prst="rect">
            <a:avLst/>
          </a:prstGeom>
        </p:spPr>
      </p:pic>
      <p:pic>
        <p:nvPicPr>
          <p:cNvPr id="11" name="Gràfic 10" descr="Arrow Up with solid fill">
            <a:extLst>
              <a:ext uri="{FF2B5EF4-FFF2-40B4-BE49-F238E27FC236}">
                <a16:creationId xmlns:a16="http://schemas.microsoft.com/office/drawing/2014/main" xmlns="" id="{149249CA-FE8B-D5C3-10AC-9D3BF343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29611">
            <a:off x="3894375" y="6155708"/>
            <a:ext cx="457200" cy="457200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xmlns="" id="{F66F239A-9BDE-B2EC-1A99-EDB5970FD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399" y="950614"/>
            <a:ext cx="6559634" cy="4709342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xmlns="" id="{40CF033A-782E-FA2B-CA45-C90F25B30B6D}"/>
              </a:ext>
            </a:extLst>
          </p:cNvPr>
          <p:cNvSpPr txBox="1"/>
          <p:nvPr/>
        </p:nvSpPr>
        <p:spPr>
          <a:xfrm>
            <a:off x="5398129" y="300646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 7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Si aquesta compra és deduïble de val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s’ha</a:t>
            </a:r>
            <a:r>
              <a:rPr lang="ca-ES" sz="1400" noProof="0" dirty="0">
                <a:latin typeface="Poppins" panose="00000500000000000000" pitchFamily="2" charset="0"/>
                <a:cs typeface="Poppins" panose="00000500000000000000" pitchFamily="2" charset="0"/>
              </a:rPr>
              <a:t> seleccionar si es vol o no fer servir el </a:t>
            </a:r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VAL ESCOLAR.</a:t>
            </a:r>
            <a:endParaRPr lang="ca-ES" sz="14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FE02DCD-AB11-CA71-1F71-8B01C19B54C9}"/>
              </a:ext>
            </a:extLst>
          </p:cNvPr>
          <p:cNvSpPr/>
          <p:nvPr/>
        </p:nvSpPr>
        <p:spPr>
          <a:xfrm>
            <a:off x="8048531" y="2833735"/>
            <a:ext cx="796705" cy="199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pic>
        <p:nvPicPr>
          <p:cNvPr id="17" name="Gràfic 16" descr="Arrow Up with solid fill">
            <a:extLst>
              <a:ext uri="{FF2B5EF4-FFF2-40B4-BE49-F238E27FC236}">
                <a16:creationId xmlns:a16="http://schemas.microsoft.com/office/drawing/2014/main" xmlns="" id="{F419E4F8-CB00-1D5C-16EE-0C2CF8FA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62793">
            <a:off x="8908351" y="2896850"/>
            <a:ext cx="364602" cy="36460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58E6FE-F031-7B7B-6396-9A9DCA1D058C}"/>
              </a:ext>
            </a:extLst>
          </p:cNvPr>
          <p:cNvSpPr/>
          <p:nvPr/>
        </p:nvSpPr>
        <p:spPr>
          <a:xfrm>
            <a:off x="1140736" y="1330859"/>
            <a:ext cx="334978" cy="108642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FBB68D4-2546-9B27-6C6E-A78E4D438ADB}"/>
              </a:ext>
            </a:extLst>
          </p:cNvPr>
          <p:cNvSpPr/>
          <p:nvPr/>
        </p:nvSpPr>
        <p:spPr>
          <a:xfrm>
            <a:off x="6328372" y="1548143"/>
            <a:ext cx="389299" cy="99588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28012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idor de contingut 4">
            <a:extLst>
              <a:ext uri="{FF2B5EF4-FFF2-40B4-BE49-F238E27FC236}">
                <a16:creationId xmlns:a16="http://schemas.microsoft.com/office/drawing/2014/main" xmlns="" id="{71B5AE49-A679-AA97-FC92-2774C2114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053" y="1675991"/>
            <a:ext cx="5645397" cy="4351338"/>
          </a:xfr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80F2618-9A2A-7E59-AE9F-74B7EAC94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52" y="488132"/>
            <a:ext cx="5523948" cy="685077"/>
          </a:xfrm>
        </p:spPr>
        <p:txBody>
          <a:bodyPr>
            <a:noAutofit/>
          </a:bodyPr>
          <a:lstStyle/>
          <a:p>
            <a:r>
              <a:rPr lang="ca-ES" sz="1400" b="1" noProof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7.1. </a:t>
            </a:r>
            <a:r>
              <a:rPr lang="ca-ES" sz="1400" noProof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 cas d’utilitzar els vals, d’indicar quants en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se’n volen</a:t>
            </a:r>
            <a:r>
              <a:rPr lang="ca-ES" sz="1400" noProof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descomptar, un o dos. </a:t>
            </a:r>
            <a:r>
              <a:rPr lang="ca-ES" sz="1400" b="1" noProof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(en cas contrari seguir al pas 8).</a:t>
            </a:r>
            <a:endParaRPr lang="ca-ES" sz="1400" b="1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7E83B71-0649-5FEA-6595-76932D46F03A}"/>
              </a:ext>
            </a:extLst>
          </p:cNvPr>
          <p:cNvSpPr/>
          <p:nvPr/>
        </p:nvSpPr>
        <p:spPr>
          <a:xfrm>
            <a:off x="2294199" y="4289390"/>
            <a:ext cx="2064190" cy="325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  <p:pic>
        <p:nvPicPr>
          <p:cNvPr id="8" name="Gràfic 7" descr="Checkmark with solid fill">
            <a:extLst>
              <a:ext uri="{FF2B5EF4-FFF2-40B4-BE49-F238E27FC236}">
                <a16:creationId xmlns:a16="http://schemas.microsoft.com/office/drawing/2014/main" xmlns="" id="{1ACE5554-944D-E64F-DB1F-B3C2BA9AA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2808" y="5063874"/>
            <a:ext cx="81481" cy="81481"/>
          </a:xfrm>
          <a:prstGeom prst="rect">
            <a:avLst/>
          </a:prstGeom>
        </p:spPr>
      </p:pic>
      <p:pic>
        <p:nvPicPr>
          <p:cNvPr id="10" name="Gràfic 9" descr="Arrow Right with solid fill">
            <a:extLst>
              <a:ext uri="{FF2B5EF4-FFF2-40B4-BE49-F238E27FC236}">
                <a16:creationId xmlns:a16="http://schemas.microsoft.com/office/drawing/2014/main" xmlns="" id="{A4211554-E887-E979-5173-5C6AC5F398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444024" y="4266633"/>
            <a:ext cx="391563" cy="391563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xmlns="" id="{7BF518F2-E4DC-6E2D-44F1-BF52604CFBF0}"/>
              </a:ext>
            </a:extLst>
          </p:cNvPr>
          <p:cNvSpPr txBox="1"/>
          <p:nvPr/>
        </p:nvSpPr>
        <p:spPr>
          <a:xfrm>
            <a:off x="6062675" y="434649"/>
            <a:ext cx="5993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b="1" noProof="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7.2. 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 continuació, adjuntar la foto/s: clicar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tria un fitxer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(seleccionar el document)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, seguidament clicar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adjuntar arxiu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(repetir el procés en cas d’adjuntar dos vals)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un cop adjuntats, clicar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continuar. </a:t>
            </a:r>
            <a:endParaRPr lang="ca-ES" sz="1400" dirty="0">
              <a:solidFill>
                <a:srgbClr val="00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70219604-2769-96FF-00BA-B5F17091CD74}"/>
              </a:ext>
            </a:extLst>
          </p:cNvPr>
          <p:cNvGrpSpPr/>
          <p:nvPr/>
        </p:nvGrpSpPr>
        <p:grpSpPr>
          <a:xfrm>
            <a:off x="6095999" y="1510306"/>
            <a:ext cx="5993032" cy="4351338"/>
            <a:chOff x="6129324" y="1681756"/>
            <a:chExt cx="5993032" cy="4351338"/>
          </a:xfrm>
        </p:grpSpPr>
        <p:pic>
          <p:nvPicPr>
            <p:cNvPr id="12" name="Imatge 11">
              <a:extLst>
                <a:ext uri="{FF2B5EF4-FFF2-40B4-BE49-F238E27FC236}">
                  <a16:creationId xmlns:a16="http://schemas.microsoft.com/office/drawing/2014/main" xmlns="" id="{449BBE98-D09E-C8EA-7C53-1D1E5BE48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9324" y="1681756"/>
              <a:ext cx="5993032" cy="4351338"/>
            </a:xfrm>
            <a:prstGeom prst="rect">
              <a:avLst/>
            </a:prstGeom>
          </p:spPr>
        </p:pic>
        <p:pic>
          <p:nvPicPr>
            <p:cNvPr id="17" name="Gràfic 16" descr="Arrow Right with solid fill">
              <a:extLst>
                <a:ext uri="{FF2B5EF4-FFF2-40B4-BE49-F238E27FC236}">
                  <a16:creationId xmlns:a16="http://schemas.microsoft.com/office/drawing/2014/main" xmlns="" id="{11FB23C8-1903-A3AE-0A9B-E6FE5FC9B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060540">
              <a:off x="9266582" y="3611072"/>
              <a:ext cx="331783" cy="331783"/>
            </a:xfrm>
            <a:prstGeom prst="rect">
              <a:avLst/>
            </a:prstGeom>
          </p:spPr>
        </p:pic>
        <p:pic>
          <p:nvPicPr>
            <p:cNvPr id="19" name="Gràfic 18" descr="Arrow Right with solid fill">
              <a:extLst>
                <a:ext uri="{FF2B5EF4-FFF2-40B4-BE49-F238E27FC236}">
                  <a16:creationId xmlns:a16="http://schemas.microsoft.com/office/drawing/2014/main" xmlns="" id="{9736C7E4-12E8-93B5-94D5-D689D14FB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164593">
              <a:off x="9310366" y="3871167"/>
              <a:ext cx="331783" cy="331783"/>
            </a:xfrm>
            <a:prstGeom prst="rect">
              <a:avLst/>
            </a:prstGeom>
          </p:spPr>
        </p:pic>
        <p:pic>
          <p:nvPicPr>
            <p:cNvPr id="20" name="Gràfic 19" descr="Arrow Right with solid fill">
              <a:extLst>
                <a:ext uri="{FF2B5EF4-FFF2-40B4-BE49-F238E27FC236}">
                  <a16:creationId xmlns:a16="http://schemas.microsoft.com/office/drawing/2014/main" xmlns="" id="{78257807-F64D-74A8-D5BB-D9D32A221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602351">
              <a:off x="10808213" y="5310391"/>
              <a:ext cx="391563" cy="391563"/>
            </a:xfrm>
            <a:prstGeom prst="rect">
              <a:avLst/>
            </a:prstGeom>
          </p:spPr>
        </p:pic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xmlns="" id="{52CED0CA-8E68-249F-DC39-7421F681DFE8}"/>
                </a:ext>
              </a:extLst>
            </p:cNvPr>
            <p:cNvSpPr txBox="1"/>
            <p:nvPr/>
          </p:nvSpPr>
          <p:spPr>
            <a:xfrm>
              <a:off x="9092516" y="3703537"/>
              <a:ext cx="2368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noProof="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5" name="QuadreDeText 24">
              <a:extLst>
                <a:ext uri="{FF2B5EF4-FFF2-40B4-BE49-F238E27FC236}">
                  <a16:creationId xmlns:a16="http://schemas.microsoft.com/office/drawing/2014/main" xmlns="" id="{B3187F7F-BEA1-B5C3-07F3-A683BB9CA5D5}"/>
                </a:ext>
              </a:extLst>
            </p:cNvPr>
            <p:cNvSpPr txBox="1"/>
            <p:nvPr/>
          </p:nvSpPr>
          <p:spPr>
            <a:xfrm>
              <a:off x="9106570" y="4011314"/>
              <a:ext cx="2919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400" noProof="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7" name="QuadreDeText 26">
              <a:extLst>
                <a:ext uri="{FF2B5EF4-FFF2-40B4-BE49-F238E27FC236}">
                  <a16:creationId xmlns:a16="http://schemas.microsoft.com/office/drawing/2014/main" xmlns="" id="{D923F2EE-6CE6-6718-342A-9A3AABE804C9}"/>
                </a:ext>
              </a:extLst>
            </p:cNvPr>
            <p:cNvSpPr txBox="1"/>
            <p:nvPr/>
          </p:nvSpPr>
          <p:spPr>
            <a:xfrm>
              <a:off x="10651012" y="5506172"/>
              <a:ext cx="3100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400" noProof="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5E11633-19BA-9EFF-CFDD-6F552B313DA3}"/>
              </a:ext>
            </a:extLst>
          </p:cNvPr>
          <p:cNvSpPr txBox="1"/>
          <p:nvPr/>
        </p:nvSpPr>
        <p:spPr>
          <a:xfrm>
            <a:off x="2859013" y="5976009"/>
            <a:ext cx="647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Abans</a:t>
            </a:r>
            <a:r>
              <a:rPr lang="es-ES" sz="1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400" b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d’adjuntar</a:t>
            </a:r>
            <a:r>
              <a:rPr lang="es-ES" sz="1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400" b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qualsevol</a:t>
            </a:r>
            <a:r>
              <a:rPr lang="es-ES" sz="1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val, </a:t>
            </a:r>
            <a:r>
              <a:rPr lang="es-ES" sz="1400" b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aquest</a:t>
            </a:r>
            <a:r>
              <a:rPr lang="es-ES" sz="1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ha </a:t>
            </a:r>
            <a:r>
              <a:rPr lang="es-ES" sz="1400" b="1" dirty="0" err="1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d’estar</a:t>
            </a:r>
            <a:r>
              <a:rPr lang="es-ES" sz="14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ACTIVAT a la plataforma de www.valescolar.cat i NO CEDIT AL CENTRE</a:t>
            </a:r>
            <a:endParaRPr lang="ca-ES" sz="140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5802D88C-D7D5-6144-BC29-6DEBFF62BE5D}"/>
              </a:ext>
            </a:extLst>
          </p:cNvPr>
          <p:cNvSpPr/>
          <p:nvPr/>
        </p:nvSpPr>
        <p:spPr>
          <a:xfrm>
            <a:off x="1060705" y="2203869"/>
            <a:ext cx="573360" cy="176209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21247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AD543469-31FE-B4BD-4009-74288489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8" y="531272"/>
            <a:ext cx="5348862" cy="662782"/>
          </a:xfrm>
        </p:spPr>
        <p:txBody>
          <a:bodyPr>
            <a:normAutofit fontScale="90000"/>
          </a:bodyPr>
          <a:lstStyle/>
          <a:p>
            <a:r>
              <a:rPr lang="ca-ES" sz="16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7.3.</a:t>
            </a:r>
            <a:r>
              <a:rPr lang="ca-ES" sz="1600" noProof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600" dirty="0">
                <a:latin typeface="Poppins" panose="00000500000000000000" pitchFamily="2" charset="0"/>
                <a:cs typeface="Poppins" panose="00000500000000000000" pitchFamily="2" charset="0"/>
              </a:rPr>
              <a:t>P</a:t>
            </a:r>
            <a:r>
              <a:rPr lang="ca-ES" sz="1600" noProof="0" dirty="0" err="1">
                <a:latin typeface="Poppins" panose="00000500000000000000" pitchFamily="2" charset="0"/>
                <a:cs typeface="Poppins" panose="00000500000000000000" pitchFamily="2" charset="0"/>
              </a:rPr>
              <a:t>er</a:t>
            </a:r>
            <a:r>
              <a:rPr lang="ca-ES" sz="1600" noProof="0" dirty="0">
                <a:latin typeface="Poppins" panose="00000500000000000000" pitchFamily="2" charset="0"/>
                <a:cs typeface="Poppins" panose="00000500000000000000" pitchFamily="2" charset="0"/>
              </a:rPr>
              <a:t> comprovar que els vals estan adjuntats </a:t>
            </a:r>
            <a:r>
              <a:rPr lang="ca-ES" sz="16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correctament, ha d’aparèixer a sota, </a:t>
            </a:r>
            <a:r>
              <a:rPr lang="ca-ES" sz="1600" dirty="0">
                <a:solidFill>
                  <a:srgbClr val="FF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VAL 1, VAL 2.</a:t>
            </a:r>
            <a:r>
              <a:rPr lang="ca-ES" sz="800" dirty="0"/>
              <a:t/>
            </a:r>
            <a:br>
              <a:rPr lang="ca-ES" sz="800" dirty="0"/>
            </a:br>
            <a:endParaRPr lang="ca-ES" sz="1600" noProof="0" dirty="0">
              <a:solidFill>
                <a:srgbClr val="FF0000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09336E5C-53A1-D17D-9BF3-3BD5D8874FF8}"/>
              </a:ext>
            </a:extLst>
          </p:cNvPr>
          <p:cNvGrpSpPr/>
          <p:nvPr/>
        </p:nvGrpSpPr>
        <p:grpSpPr>
          <a:xfrm>
            <a:off x="691269" y="1499024"/>
            <a:ext cx="5348862" cy="3859951"/>
            <a:chOff x="495465" y="752295"/>
            <a:chExt cx="5348862" cy="3859951"/>
          </a:xfrm>
        </p:grpSpPr>
        <p:pic>
          <p:nvPicPr>
            <p:cNvPr id="5" name="Contenidor de contingut 4">
              <a:extLst>
                <a:ext uri="{FF2B5EF4-FFF2-40B4-BE49-F238E27FC236}">
                  <a16:creationId xmlns:a16="http://schemas.microsoft.com/office/drawing/2014/main" xmlns="" id="{F3761734-3CB7-315A-95AD-C04A28D2FE38}"/>
                </a:ext>
              </a:extLst>
            </p:cNvPr>
            <p:cNvPicPr>
              <a:picLocks noGrp="1" noChangeAspect="1"/>
            </p:cNvPicPr>
            <p:nvPr>
              <p:ph idx="1"/>
            </p:nvPr>
          </p:nvPicPr>
          <p:blipFill>
            <a:blip r:embed="rId2"/>
            <a:stretch>
              <a:fillRect/>
            </a:stretch>
          </p:blipFill>
          <p:spPr>
            <a:xfrm>
              <a:off x="495465" y="752295"/>
              <a:ext cx="5348862" cy="3859951"/>
            </a:xfr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6194882-155B-B212-40B6-4D9A57A72650}"/>
                </a:ext>
              </a:extLst>
            </p:cNvPr>
            <p:cNvSpPr>
              <a:spLocks/>
            </p:cNvSpPr>
            <p:nvPr/>
          </p:nvSpPr>
          <p:spPr>
            <a:xfrm>
              <a:off x="3838671" y="2577974"/>
              <a:ext cx="362138" cy="1176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D306100-8AF6-7AAD-597B-85D9CDCCE9BC}"/>
                </a:ext>
              </a:extLst>
            </p:cNvPr>
            <p:cNvSpPr>
              <a:spLocks/>
            </p:cNvSpPr>
            <p:nvPr/>
          </p:nvSpPr>
          <p:spPr>
            <a:xfrm>
              <a:off x="3838671" y="3589360"/>
              <a:ext cx="362138" cy="11769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noProof="0" dirty="0"/>
            </a:p>
          </p:txBody>
        </p:sp>
      </p:grpSp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E9F4F4BE-135B-F73D-F34E-0CCC263D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376"/>
          <a:stretch/>
        </p:blipFill>
        <p:spPr>
          <a:xfrm>
            <a:off x="7108201" y="1072837"/>
            <a:ext cx="4158664" cy="3182293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xmlns="" id="{DEF67944-F794-9FCF-FA6B-788E812F59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97" t="18849"/>
          <a:stretch/>
        </p:blipFill>
        <p:spPr>
          <a:xfrm>
            <a:off x="8104134" y="4255130"/>
            <a:ext cx="2200496" cy="2381062"/>
          </a:xfrm>
          <a:prstGeom prst="rect">
            <a:avLst/>
          </a:prstGeom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xmlns="" id="{1796050F-EBBC-CC3F-BE37-458AA5683519}"/>
              </a:ext>
            </a:extLst>
          </p:cNvPr>
          <p:cNvSpPr txBox="1"/>
          <p:nvPr/>
        </p:nvSpPr>
        <p:spPr>
          <a:xfrm>
            <a:off x="6843138" y="93160"/>
            <a:ext cx="53488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1400" b="1" noProof="0" dirty="0">
                <a:latin typeface="Poppins" panose="00000500000000000000" pitchFamily="2" charset="0"/>
                <a:cs typeface="Poppins" panose="00000500000000000000" pitchFamily="2" charset="0"/>
              </a:rPr>
              <a:t>8. 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Seguidament, apareix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resum amb tots els llibres que s’han seleccionat, el descompte dels vals aplicat (si és el cas) i l’import total.</a:t>
            </a:r>
            <a:r>
              <a:rPr lang="ca-ES" sz="1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pic>
        <p:nvPicPr>
          <p:cNvPr id="17" name="Gràfic 16" descr="Arrow Up with solid fill">
            <a:extLst>
              <a:ext uri="{FF2B5EF4-FFF2-40B4-BE49-F238E27FC236}">
                <a16:creationId xmlns:a16="http://schemas.microsoft.com/office/drawing/2014/main" xmlns="" id="{CEC7E16E-31C0-F124-38EF-0C0A68BBC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240275" y="4737226"/>
            <a:ext cx="316066" cy="316066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xmlns="" id="{D4F3E123-4096-E211-B8CF-0B2E96F08BFC}"/>
              </a:ext>
            </a:extLst>
          </p:cNvPr>
          <p:cNvSpPr txBox="1"/>
          <p:nvPr/>
        </p:nvSpPr>
        <p:spPr>
          <a:xfrm>
            <a:off x="10538061" y="4664426"/>
            <a:ext cx="1457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noProof="0" dirty="0"/>
              <a:t>Preu amb els vals descomptats. 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xmlns="" id="{EBD0E5E8-5CFF-B4D7-AD92-B5CE4BAD58CE}"/>
              </a:ext>
            </a:extLst>
          </p:cNvPr>
          <p:cNvSpPr/>
          <p:nvPr/>
        </p:nvSpPr>
        <p:spPr>
          <a:xfrm>
            <a:off x="7800793" y="1431123"/>
            <a:ext cx="380375" cy="135802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76645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644FCD07-77D1-FD8D-672F-994E723D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411" y="339698"/>
            <a:ext cx="5460884" cy="685077"/>
          </a:xfrm>
        </p:spPr>
        <p:txBody>
          <a:bodyPr>
            <a:normAutofit/>
          </a:bodyPr>
          <a:lstStyle/>
          <a:p>
            <a:r>
              <a:rPr lang="ca-ES" sz="1400" b="1" noProof="1">
                <a:latin typeface="Poppins" panose="00000500000000000000" pitchFamily="2" charset="0"/>
                <a:cs typeface="Poppins" panose="00000500000000000000" pitchFamily="2" charset="0"/>
              </a:rPr>
              <a:t>9. </a:t>
            </a:r>
            <a:r>
              <a:rPr lang="ca-ES" sz="1400" noProof="1">
                <a:latin typeface="Poppins" panose="00000500000000000000" pitchFamily="2" charset="0"/>
                <a:cs typeface="Poppins" panose="00000500000000000000" pitchFamily="2" charset="0"/>
              </a:rPr>
              <a:t>A la part inferior de la pàgina hi ha diverses opcions:</a:t>
            </a:r>
          </a:p>
        </p:txBody>
      </p:sp>
      <p:pic>
        <p:nvPicPr>
          <p:cNvPr id="4" name="Contenidor de contingut 3">
            <a:extLst>
              <a:ext uri="{FF2B5EF4-FFF2-40B4-BE49-F238E27FC236}">
                <a16:creationId xmlns:a16="http://schemas.microsoft.com/office/drawing/2014/main" xmlns="" id="{811C4BCD-E696-AA1F-F60E-81D658393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97" t="37602" b="-1"/>
          <a:stretch/>
        </p:blipFill>
        <p:spPr>
          <a:xfrm>
            <a:off x="3610764" y="1178964"/>
            <a:ext cx="4714657" cy="3922650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xmlns="" id="{760CD6EC-41C3-D59B-BD5D-1FEA041D37D5}"/>
              </a:ext>
            </a:extLst>
          </p:cNvPr>
          <p:cNvSpPr txBox="1"/>
          <p:nvPr/>
        </p:nvSpPr>
        <p:spPr>
          <a:xfrm>
            <a:off x="8489797" y="2770957"/>
            <a:ext cx="3241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Revisada que la tria és correcte, i no voler fer cap altra comanda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nar a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Finalitzar compra.</a:t>
            </a:r>
            <a:endParaRPr lang="ca-E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xmlns="" id="{00098A3A-E1AC-57CC-3426-86B0E6F7CD41}"/>
              </a:ext>
            </a:extLst>
          </p:cNvPr>
          <p:cNvSpPr txBox="1"/>
          <p:nvPr/>
        </p:nvSpPr>
        <p:spPr>
          <a:xfrm>
            <a:off x="3734524" y="5513554"/>
            <a:ext cx="47146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Per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fer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més d’una comanda per diferents alumnes, anar a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he de fer una altra comanda.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Redirigeix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al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pas 5.</a:t>
            </a:r>
            <a:endParaRPr lang="ca-ES" sz="1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xmlns="" id="{8EAACF7C-490E-A386-E59A-79D0B596FF46}"/>
              </a:ext>
            </a:extLst>
          </p:cNvPr>
          <p:cNvSpPr txBox="1"/>
          <p:nvPr/>
        </p:nvSpPr>
        <p:spPr>
          <a:xfrm>
            <a:off x="392452" y="2821933"/>
            <a:ext cx="29291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En cas d’haver seleccionat un producte erroni, </a:t>
            </a:r>
            <a:r>
              <a:rPr lang="ca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anar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a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modificar lot.</a:t>
            </a:r>
            <a:r>
              <a:rPr lang="ca-ES" sz="14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ca-ES" sz="1400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Redirigeix al </a:t>
            </a:r>
            <a:r>
              <a:rPr lang="ca-ES" sz="14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pas 6.</a:t>
            </a:r>
            <a:endParaRPr lang="ca-ES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ca-ES" sz="1400" b="1" noProof="1"/>
              <a:t> </a:t>
            </a:r>
          </a:p>
        </p:txBody>
      </p:sp>
      <p:pic>
        <p:nvPicPr>
          <p:cNvPr id="3" name="Gràfic 9" descr="Arrow Right with solid fill">
            <a:extLst>
              <a:ext uri="{FF2B5EF4-FFF2-40B4-BE49-F238E27FC236}">
                <a16:creationId xmlns:a16="http://schemas.microsoft.com/office/drawing/2014/main" xmlns="" id="{3A690A7E-777E-DB50-0FFB-C1A896732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27136" y="2725213"/>
            <a:ext cx="605367" cy="605367"/>
          </a:xfrm>
          <a:prstGeom prst="rect">
            <a:avLst/>
          </a:prstGeom>
        </p:spPr>
      </p:pic>
      <p:pic>
        <p:nvPicPr>
          <p:cNvPr id="9" name="Gràfic 9" descr="Arrow Right with solid fill">
            <a:extLst>
              <a:ext uri="{FF2B5EF4-FFF2-40B4-BE49-F238E27FC236}">
                <a16:creationId xmlns:a16="http://schemas.microsoft.com/office/drawing/2014/main" xmlns="" id="{B321EBAD-73CD-E6AD-AADD-51C521BD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5718739" y="4678381"/>
            <a:ext cx="577422" cy="577422"/>
          </a:xfrm>
          <a:prstGeom prst="rect">
            <a:avLst/>
          </a:prstGeom>
        </p:spPr>
      </p:pic>
      <p:pic>
        <p:nvPicPr>
          <p:cNvPr id="12" name="Gràfic 9" descr="Arrow Right with solid fill">
            <a:extLst>
              <a:ext uri="{FF2B5EF4-FFF2-40B4-BE49-F238E27FC236}">
                <a16:creationId xmlns:a16="http://schemas.microsoft.com/office/drawing/2014/main" xmlns="" id="{39B72C78-FAAB-81F0-20A6-97787BDC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720054" y="2725213"/>
            <a:ext cx="635318" cy="635318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xmlns="" id="{2AE3E642-ABD8-0906-6979-0453E14627C3}"/>
              </a:ext>
            </a:extLst>
          </p:cNvPr>
          <p:cNvSpPr/>
          <p:nvPr/>
        </p:nvSpPr>
        <p:spPr>
          <a:xfrm>
            <a:off x="4592759" y="1322607"/>
            <a:ext cx="1517381" cy="141540"/>
          </a:xfrm>
          <a:prstGeom prst="rect">
            <a:avLst/>
          </a:prstGeom>
          <a:solidFill>
            <a:srgbClr val="567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0" dirty="0"/>
          </a:p>
        </p:txBody>
      </p:sp>
    </p:spTree>
    <p:extLst>
      <p:ext uri="{BB962C8B-B14F-4D97-AF65-F5344CB8AC3E}">
        <p14:creationId xmlns:p14="http://schemas.microsoft.com/office/powerpoint/2010/main" val="223491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DB5FBE-465E-F610-3CF6-95D0276A1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B49ED09-2C84-BF4A-3842-1BDBF9FDE572}"/>
              </a:ext>
            </a:extLst>
          </p:cNvPr>
          <p:cNvSpPr/>
          <p:nvPr/>
        </p:nvSpPr>
        <p:spPr>
          <a:xfrm>
            <a:off x="3543300" y="4933950"/>
            <a:ext cx="65722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F3AA999-8104-2EB0-B8EC-2DDC5ADEFD3A}"/>
              </a:ext>
            </a:extLst>
          </p:cNvPr>
          <p:cNvSpPr/>
          <p:nvPr/>
        </p:nvSpPr>
        <p:spPr>
          <a:xfrm>
            <a:off x="1163945" y="4933949"/>
            <a:ext cx="65722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4D2546D-9DE9-8DB1-E510-96C59C22A0A4}"/>
              </a:ext>
            </a:extLst>
          </p:cNvPr>
          <p:cNvSpPr/>
          <p:nvPr/>
        </p:nvSpPr>
        <p:spPr>
          <a:xfrm>
            <a:off x="1163944" y="5287518"/>
            <a:ext cx="65722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96E3B18D-0090-E045-15CF-1074AD8F7303}"/>
              </a:ext>
            </a:extLst>
          </p:cNvPr>
          <p:cNvSpPr/>
          <p:nvPr/>
        </p:nvSpPr>
        <p:spPr>
          <a:xfrm>
            <a:off x="2717292" y="5287517"/>
            <a:ext cx="65722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83C56AD-9F04-6F8A-F370-6CF7BB42B9BC}"/>
              </a:ext>
            </a:extLst>
          </p:cNvPr>
          <p:cNvSpPr/>
          <p:nvPr/>
        </p:nvSpPr>
        <p:spPr>
          <a:xfrm>
            <a:off x="3543299" y="5287517"/>
            <a:ext cx="657225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204E2C4-6481-81AB-7DAC-9D4679194E0A}"/>
              </a:ext>
            </a:extLst>
          </p:cNvPr>
          <p:cNvSpPr/>
          <p:nvPr/>
        </p:nvSpPr>
        <p:spPr>
          <a:xfrm>
            <a:off x="1140511" y="5641088"/>
            <a:ext cx="752297" cy="18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782C5E45-D48D-A21B-1F7E-8543566B989C}"/>
              </a:ext>
            </a:extLst>
          </p:cNvPr>
          <p:cNvSpPr/>
          <p:nvPr/>
        </p:nvSpPr>
        <p:spPr>
          <a:xfrm>
            <a:off x="3501673" y="5681114"/>
            <a:ext cx="1040892" cy="10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Títol 1">
            <a:extLst>
              <a:ext uri="{FF2B5EF4-FFF2-40B4-BE49-F238E27FC236}">
                <a16:creationId xmlns:a16="http://schemas.microsoft.com/office/drawing/2014/main" xmlns="" id="{40A70299-1790-AD46-8970-CB7DD629448B}"/>
              </a:ext>
            </a:extLst>
          </p:cNvPr>
          <p:cNvSpPr txBox="1">
            <a:spLocks/>
          </p:cNvSpPr>
          <p:nvPr/>
        </p:nvSpPr>
        <p:spPr>
          <a:xfrm>
            <a:off x="3045904" y="402522"/>
            <a:ext cx="6023292" cy="893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400" b="1" noProof="1">
                <a:latin typeface="Poppins" panose="00000500000000000000" pitchFamily="2" charset="0"/>
                <a:cs typeface="Poppins" panose="00000500000000000000" pitchFamily="2" charset="0"/>
              </a:rPr>
              <a:t>10. 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</a:t>
            </a:r>
            <a:r>
              <a:rPr lang="es-ES" sz="14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cop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finalitzada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compra, </a:t>
            </a:r>
            <a:r>
              <a:rPr lang="es-ES" sz="14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automàticament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 </a:t>
            </a:r>
            <a:r>
              <a:rPr lang="es-ES" sz="14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redirigeix</a:t>
            </a:r>
            <a:endParaRPr lang="es-ES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la </a:t>
            </a:r>
            <a:r>
              <a:rPr lang="es-ES" sz="1400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pàgina</a:t>
            </a:r>
            <a:r>
              <a:rPr lang="es-ES" sz="1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</a:t>
            </a:r>
            <a:r>
              <a:rPr lang="es-ES" sz="1400" b="1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pagament</a:t>
            </a:r>
            <a:r>
              <a:rPr lang="es-ES" sz="1400" b="1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 tal </a:t>
            </a:r>
            <a:r>
              <a:rPr lang="es-ES" sz="14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d’efectuar</a:t>
            </a:r>
            <a:r>
              <a:rPr lang="es-ES" sz="14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-lo</a:t>
            </a:r>
            <a:r>
              <a:rPr lang="ca-ES" sz="1400" noProof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es-ES" sz="1400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C2B4D33-61B6-6CE3-9CBD-950C6D6C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34" t="18383" r="64226" b="8746"/>
          <a:stretch>
            <a:fillRect/>
          </a:stretch>
        </p:blipFill>
        <p:spPr>
          <a:xfrm>
            <a:off x="3084354" y="1214546"/>
            <a:ext cx="6023291" cy="56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9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453</Words>
  <Application>Microsoft Office PowerPoint</Application>
  <PresentationFormat>Personalizado</PresentationFormat>
  <Paragraphs>36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l'Office</vt:lpstr>
      <vt:lpstr>Presentación de PowerPoint</vt:lpstr>
      <vt:lpstr>1. Accediu a la pàgina web www.llibrestext.com I entreu a l’apartat ‘RESERVES’ </vt:lpstr>
      <vt:lpstr>2.1. Omplir els camps amb les vostres dades. </vt:lpstr>
      <vt:lpstr>4. Un cop dins del vostre usuari s’ha de seleccionar nova comanda. </vt:lpstr>
      <vt:lpstr>6. Seleccionar els llibres que es necessiten, i revisar que la tria és correcte. Un cop fet, clicar afegir a la cistella. </vt:lpstr>
      <vt:lpstr>7.1. En cas d’utilitzar els vals, d’indicar quants en se’n volen descomptar, un o dos. (en cas contrari seguir al pas 8).</vt:lpstr>
      <vt:lpstr>7.3. Per comprovar que els vals estan adjuntats correctament, ha d’aparèixer a sota, VAL 1, VAL 2. </vt:lpstr>
      <vt:lpstr>9. A la part inferior de la pàgina hi ha diverses opcions: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Sandra Rivera</dc:creator>
  <cp:lastModifiedBy>super</cp:lastModifiedBy>
  <cp:revision>17</cp:revision>
  <cp:lastPrinted>2025-07-02T07:23:12Z</cp:lastPrinted>
  <dcterms:created xsi:type="dcterms:W3CDTF">2025-05-12T09:46:01Z</dcterms:created>
  <dcterms:modified xsi:type="dcterms:W3CDTF">2025-09-03T11:29:42Z</dcterms:modified>
</cp:coreProperties>
</file>